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notesMasterIdLst>
    <p:notesMasterId r:id="rId34"/>
  </p:notesMasterIdLst>
  <p:sldIdLst>
    <p:sldId id="309" r:id="rId2"/>
    <p:sldId id="341" r:id="rId3"/>
    <p:sldId id="342" r:id="rId4"/>
    <p:sldId id="343" r:id="rId5"/>
    <p:sldId id="310" r:id="rId6"/>
    <p:sldId id="313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78D2D4"/>
    <a:srgbClr val="6951FB"/>
    <a:srgbClr val="006600"/>
    <a:srgbClr val="FF0000"/>
    <a:srgbClr val="FF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93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57E33938-2B80-4545-B330-06D5E66817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300BDA-6EA8-4BB7-8331-77A8C32655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D6DF4-115D-4185-9558-1243716BAF4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49C52A-BA70-40EE-915B-86E3DFF8A00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1A17D-831A-4685-98C8-2451538A80D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588725-1440-417D-B800-A12F1802AAB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DB1DF9-FD41-4B46-947C-6486DA0227F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29EE58-8D12-4580-9777-2A440B94E93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00B26B-7397-42EB-9FDF-81D1CEC061C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869F60-CCEB-409F-844A-A00E65F1210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45D4C-581C-4B5C-A867-E36339A2C21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9A2B89ED-73DB-466A-BB00-BBA17841D55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53342D71-6264-418E-BA12-976C12B018C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KASHIF\Desktop\computerVision\Fall_12\Lecture_1\videos\Self-driving_cars_now_legal_in_California_-_CNN_com_xvid.avi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pPr algn="ctr"/>
            <a:r>
              <a:rPr lang="en-US" dirty="0" smtClean="0"/>
              <a:t>Computer Vision</a:t>
            </a:r>
            <a:endParaRPr lang="en-US" dirty="0"/>
          </a:p>
        </p:txBody>
      </p:sp>
      <p:pic>
        <p:nvPicPr>
          <p:cNvPr id="4" name="Picture 2" descr="C:\Users\hays\Desktop\143 Computer Vision\slides\01\BioMech_Eye_by_kirkh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76400"/>
            <a:ext cx="685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5029200" y="6400800"/>
            <a:ext cx="3352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image: Courtesy James Hays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057400" y="1295400"/>
            <a:ext cx="5638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/>
              <a:t>Disclaimer: All images used in the slides through out have been taken from internet</a:t>
            </a:r>
            <a:endParaRPr lang="en-US" sz="12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Mars Rover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 descr="rover1_4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462" y="2047176"/>
            <a:ext cx="5062538" cy="404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Driving 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09800"/>
            <a:ext cx="876120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US" dirty="0" smtClean="0"/>
              <a:t>Google 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0" y="-132873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Self-driving_cars_now_legal_in_California_-_CNN_com_xvid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6764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Users\KASHIF\Desktop\computerVision\Fall_12\images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5" y="4572000"/>
            <a:ext cx="2295525" cy="1990725"/>
          </a:xfrm>
          <a:prstGeom prst="rect">
            <a:avLst/>
          </a:prstGeom>
          <a:noFill/>
        </p:spPr>
      </p:pic>
      <p:pic>
        <p:nvPicPr>
          <p:cNvPr id="1027" name="Picture 3" descr="C:\Users\KASHIF\Desktop\computerVision\Fall_12\images\cott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2" y="1905000"/>
            <a:ext cx="4319450" cy="2438399"/>
          </a:xfrm>
          <a:prstGeom prst="rect">
            <a:avLst/>
          </a:prstGeom>
          <a:noFill/>
        </p:spPr>
      </p:pic>
      <p:pic>
        <p:nvPicPr>
          <p:cNvPr id="9" name="Picture 4" descr="sparkplug_image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4419600"/>
            <a:ext cx="1219200" cy="1219200"/>
          </a:xfrm>
          <a:prstGeom prst="rect">
            <a:avLst/>
          </a:prstGeom>
          <a:noFill/>
        </p:spPr>
      </p:pic>
      <p:pic>
        <p:nvPicPr>
          <p:cNvPr id="10" name="Picture 6" descr="Image 0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5105400"/>
            <a:ext cx="1295400" cy="1295400"/>
          </a:xfrm>
          <a:prstGeom prst="rect">
            <a:avLst/>
          </a:prstGeom>
          <a:noFill/>
        </p:spPr>
      </p:pic>
      <p:pic>
        <p:nvPicPr>
          <p:cNvPr id="11" name="Picture 5" descr="Image 0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5105400"/>
            <a:ext cx="1295400" cy="1295400"/>
          </a:xfrm>
          <a:prstGeom prst="rect">
            <a:avLst/>
          </a:prstGeom>
          <a:noFill/>
        </p:spPr>
      </p:pic>
      <p:pic>
        <p:nvPicPr>
          <p:cNvPr id="12" name="Picture 4" descr="blister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43200" y="4572000"/>
            <a:ext cx="2667000" cy="2000250"/>
          </a:xfrm>
          <a:prstGeom prst="rect">
            <a:avLst/>
          </a:prstGeom>
          <a:noFill/>
        </p:spPr>
      </p:pic>
      <p:pic>
        <p:nvPicPr>
          <p:cNvPr id="13" name="Picture 5" descr="pcbColor-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1905000"/>
            <a:ext cx="3048000" cy="2438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C:\Users\KASHIF\Desktop\computerVision\Fall_12\images\landcover_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28800"/>
            <a:ext cx="5943600" cy="468779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KASHIF\Desktop\computerVision\Fall_12\images\stock-photo-2200838-iris-recogni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2362200"/>
            <a:ext cx="3924300" cy="3200400"/>
          </a:xfrm>
          <a:prstGeom prst="rect">
            <a:avLst/>
          </a:prstGeom>
          <a:noFill/>
        </p:spPr>
      </p:pic>
      <p:pic>
        <p:nvPicPr>
          <p:cNvPr id="3075" name="Picture 3" descr="C:\Users\KASHIF\Desktop\computerVision\Fall_12\images\ima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371726"/>
            <a:ext cx="3657600" cy="3200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/>
          <a:lstStyle/>
          <a:p>
            <a:r>
              <a:rPr lang="en-US" dirty="0" smtClean="0"/>
              <a:t>Activity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:\Users\KASHIF\Desktop\computerVision\Fall_12\images\vincent_sti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610" y="1828800"/>
            <a:ext cx="8332590" cy="485172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Human Vision</a:t>
            </a:r>
          </a:p>
          <a:p>
            <a:r>
              <a:rPr lang="en-US" dirty="0" smtClean="0"/>
              <a:t> Pin hole Camera</a:t>
            </a:r>
          </a:p>
          <a:p>
            <a:r>
              <a:rPr lang="en-US" dirty="0" smtClean="0"/>
              <a:t> Digital Images</a:t>
            </a:r>
            <a:endParaRPr lang="en-US" dirty="0"/>
          </a:p>
        </p:txBody>
      </p:sp>
      <p:pic>
        <p:nvPicPr>
          <p:cNvPr id="1040" name="Picture 16" descr="C:\Users\KASHIF\Desktop\computerVision\Fall_12\images\retinal-image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2438400"/>
            <a:ext cx="5486400" cy="4114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Image Transforms</a:t>
            </a:r>
          </a:p>
          <a:p>
            <a:r>
              <a:rPr lang="en-US" dirty="0" smtClean="0"/>
              <a:t> Image Registration</a:t>
            </a:r>
          </a:p>
          <a:p>
            <a:r>
              <a:rPr lang="en-US" dirty="0" smtClean="0"/>
              <a:t> Image Warping</a:t>
            </a:r>
            <a:endParaRPr lang="en-US" dirty="0"/>
          </a:p>
        </p:txBody>
      </p:sp>
      <p:pic>
        <p:nvPicPr>
          <p:cNvPr id="2050" name="Picture 2" descr="C:\Users\KASHIF\Desktop\computerVision\Fall_12\images\s_dt_1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403" y="2638426"/>
            <a:ext cx="4829397" cy="360997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Edge Detection</a:t>
            </a:r>
          </a:p>
          <a:p>
            <a:r>
              <a:rPr lang="en-US" dirty="0" smtClean="0"/>
              <a:t> Corner Detection</a:t>
            </a:r>
          </a:p>
          <a:p>
            <a:r>
              <a:rPr lang="en-US" dirty="0" smtClean="0"/>
              <a:t> SIFT</a:t>
            </a:r>
            <a:endParaRPr lang="en-US" dirty="0"/>
          </a:p>
        </p:txBody>
      </p:sp>
      <p:pic>
        <p:nvPicPr>
          <p:cNvPr id="3074" name="Picture 2" descr="C:\Users\KASHIF\Desktop\computerVision\Fall_12\images\image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2524125"/>
            <a:ext cx="4954699" cy="30384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1981200"/>
            <a:ext cx="523559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4876800" y="5867400"/>
            <a:ext cx="3352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image: Courtesy </a:t>
            </a:r>
            <a:r>
              <a:rPr lang="en-US" dirty="0" err="1" smtClean="0"/>
              <a:t>Sohaib</a:t>
            </a:r>
            <a:r>
              <a:rPr lang="en-US" dirty="0" smtClean="0"/>
              <a:t> Khan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Hough Transform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098" name="Picture 2" descr="C:\Users\KASHIF\Desktop\computerVision\Fall_12\images\arch_houg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209800"/>
            <a:ext cx="4267200" cy="4267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 Motion (Optical Flow)</a:t>
            </a:r>
          </a:p>
          <a:p>
            <a:r>
              <a:rPr lang="en-US" dirty="0" smtClean="0"/>
              <a:t> Motion (Global Flow)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122" name="Picture 2" descr="C:\Users\KASHIF\Desktop\computerVision\Fall_12\images\flow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657600"/>
            <a:ext cx="7086600" cy="254132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Face Recognition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6146" name="Picture 2" descr="C:\Users\KASHIF\Desktop\computerVision\Fall_12\images\face-recognition-perfect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790825"/>
            <a:ext cx="4457700" cy="28479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Pedestrian Detection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7170" name="Picture 2" descr="C:\Users\KASHIF\Desktop\computerVision\Fall_12\images\crossing-300x2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3200" y="2860675"/>
            <a:ext cx="4521200" cy="334125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Background Subtraction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8194" name="Picture 2" descr="C:\Users\KASHIF\Desktop\computerVision\Fall_12\images\background-subtraction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0558" y="2514600"/>
            <a:ext cx="4180042" cy="325054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3D Spatial Transforms</a:t>
            </a:r>
          </a:p>
          <a:p>
            <a:r>
              <a:rPr lang="en-US" dirty="0" smtClean="0"/>
              <a:t> Projective Geometry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9219" name="Picture 3" descr="C:\Users\KASHIF\Desktop\computerVision\Fall_12\images\graphics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978323"/>
            <a:ext cx="4724400" cy="327007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Camera Models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242" name="Picture 2" descr="C:\Users\KASHIF\Desktop\computerVision\Fall_12\images\1-s2.0-S0030399212000242-g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750270"/>
            <a:ext cx="3392487" cy="31933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Camera Calibration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1266" name="Picture 2" descr="C:\Users\KASHIF\Desktop\computerVision\Fall_12\images\calib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4173" y="3048000"/>
            <a:ext cx="4802627" cy="3124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Single View Meteorology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2290" name="Picture 2" descr="C:\Users\KASHIF\Desktop\computerVision\Fall_12\images\1-s2.0-S0957417412003193-gr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6388" y="3124200"/>
            <a:ext cx="4402812" cy="25971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Epipolar</a:t>
            </a:r>
            <a:r>
              <a:rPr lang="en-US" dirty="0" smtClean="0"/>
              <a:t> Geometry</a:t>
            </a:r>
          </a:p>
          <a:p>
            <a:r>
              <a:rPr lang="en-US" dirty="0" smtClean="0"/>
              <a:t> Fundamental Matrix</a:t>
            </a:r>
          </a:p>
          <a:p>
            <a:r>
              <a:rPr lang="en-US" dirty="0" smtClean="0"/>
              <a:t> Essential Matrix</a:t>
            </a:r>
          </a:p>
          <a:p>
            <a:r>
              <a:rPr lang="en-US" dirty="0" smtClean="0"/>
              <a:t> Rigid Structure</a:t>
            </a:r>
          </a:p>
          <a:p>
            <a:r>
              <a:rPr lang="en-US" dirty="0" smtClean="0"/>
              <a:t> Non Rigid Structure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3314" name="Picture 2" descr="C:\Users\KASHIF\Desktop\computerVision\Fall_12\images\cmp-headandhand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5088" y="2209800"/>
            <a:ext cx="4063112" cy="3810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1981200"/>
            <a:ext cx="523559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981200"/>
            <a:ext cx="29813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4876800" y="5867400"/>
            <a:ext cx="3352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image: Courtesy </a:t>
            </a:r>
            <a:r>
              <a:rPr lang="en-US" dirty="0" err="1" smtClean="0"/>
              <a:t>Sohaib</a:t>
            </a:r>
            <a:r>
              <a:rPr lang="en-US" dirty="0" smtClean="0"/>
              <a:t> Khan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 Linear Algebra</a:t>
            </a:r>
          </a:p>
          <a:p>
            <a:r>
              <a:rPr lang="en-US" dirty="0" smtClean="0"/>
              <a:t> MATLAB</a:t>
            </a:r>
          </a:p>
          <a:p>
            <a:r>
              <a:rPr lang="en-US" dirty="0" smtClean="0"/>
              <a:t> Machine Learning</a:t>
            </a:r>
          </a:p>
          <a:p>
            <a:r>
              <a:rPr lang="en-US" dirty="0" smtClean="0"/>
              <a:t> Convex Optimizations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 </a:t>
            </a:r>
            <a:r>
              <a:rPr lang="en-US" b="1" dirty="0" smtClean="0"/>
              <a:t>Hw-1		3</a:t>
            </a:r>
            <a:endParaRPr lang="en-US" dirty="0" smtClean="0"/>
          </a:p>
          <a:p>
            <a:pPr lvl="0"/>
            <a:r>
              <a:rPr lang="en-US" b="1" dirty="0" smtClean="0"/>
              <a:t> Hw-2		3</a:t>
            </a:r>
            <a:endParaRPr lang="en-US" dirty="0" smtClean="0"/>
          </a:p>
          <a:p>
            <a:pPr lvl="0"/>
            <a:r>
              <a:rPr lang="en-US" b="1" dirty="0" smtClean="0"/>
              <a:t> Quiz-1		3</a:t>
            </a:r>
            <a:endParaRPr lang="en-US" dirty="0" smtClean="0"/>
          </a:p>
          <a:p>
            <a:pPr lvl="0"/>
            <a:r>
              <a:rPr lang="en-US" b="1" dirty="0" smtClean="0"/>
              <a:t> Quiz-2		6</a:t>
            </a:r>
            <a:endParaRPr lang="en-US" dirty="0" smtClean="0"/>
          </a:p>
          <a:p>
            <a:pPr lvl="0"/>
            <a:r>
              <a:rPr lang="en-US" b="1" dirty="0" smtClean="0"/>
              <a:t> Project		10</a:t>
            </a:r>
            <a:endParaRPr lang="en-US" dirty="0" smtClean="0"/>
          </a:p>
          <a:p>
            <a:pPr lvl="0"/>
            <a:r>
              <a:rPr lang="en-US" b="1" dirty="0" smtClean="0"/>
              <a:t> Mid-Term	35</a:t>
            </a:r>
            <a:endParaRPr lang="en-US" dirty="0" smtClean="0"/>
          </a:p>
          <a:p>
            <a:pPr lvl="0"/>
            <a:r>
              <a:rPr lang="en-US" b="1" dirty="0" smtClean="0"/>
              <a:t> Final		40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Material/Books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2000" dirty="0" smtClean="0"/>
              <a:t>Fundamentals of Computer Vision by Mubarak Shah, 1992</a:t>
            </a:r>
          </a:p>
          <a:p>
            <a:pPr lvl="0"/>
            <a:r>
              <a:rPr lang="en-US" sz="2000" dirty="0" smtClean="0"/>
              <a:t> Computer Vision: Algorithms and Applications by Richard </a:t>
            </a:r>
            <a:r>
              <a:rPr lang="en-US" sz="2000" dirty="0" err="1" smtClean="0"/>
              <a:t>Szeliski</a:t>
            </a:r>
            <a:endParaRPr lang="en-US" sz="2000" dirty="0" smtClean="0"/>
          </a:p>
          <a:p>
            <a:pPr lvl="0"/>
            <a:r>
              <a:rPr lang="en-US" sz="2000" dirty="0" smtClean="0"/>
              <a:t> Multiple View Geometry in computer vision by </a:t>
            </a:r>
            <a:r>
              <a:rPr lang="en-US" sz="2000" dirty="0" err="1" smtClean="0"/>
              <a:t>Hartly</a:t>
            </a:r>
            <a:r>
              <a:rPr lang="en-US" sz="2000" dirty="0" smtClean="0"/>
              <a:t> and </a:t>
            </a:r>
            <a:r>
              <a:rPr lang="en-US" sz="2000" dirty="0" err="1" smtClean="0"/>
              <a:t>Zisserman</a:t>
            </a:r>
            <a:endParaRPr lang="en-US" sz="2000" dirty="0" smtClean="0"/>
          </a:p>
          <a:p>
            <a:pPr lvl="0"/>
            <a:r>
              <a:rPr lang="en-US" sz="2000" dirty="0" smtClean="0"/>
              <a:t> Introductory techniques for 3D computer vision by </a:t>
            </a:r>
            <a:r>
              <a:rPr lang="en-US" sz="2000" dirty="0" err="1" smtClean="0"/>
              <a:t>Trucco</a:t>
            </a:r>
            <a:r>
              <a:rPr lang="en-US" sz="2000" dirty="0" smtClean="0"/>
              <a:t> and </a:t>
            </a:r>
            <a:r>
              <a:rPr lang="en-US" sz="2000" dirty="0" err="1" smtClean="0"/>
              <a:t>Verri</a:t>
            </a:r>
            <a:r>
              <a:rPr lang="en-US" sz="2000" dirty="0" smtClean="0"/>
              <a:t> </a:t>
            </a:r>
          </a:p>
          <a:p>
            <a:pPr lvl="0"/>
            <a:r>
              <a:rPr lang="en-US" sz="2000" dirty="0" smtClean="0"/>
              <a:t> Computer Vision: A Modern Approach by Forsyth/Ponce</a:t>
            </a:r>
          </a:p>
          <a:p>
            <a:pPr lvl="0"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2543175"/>
            <a:ext cx="29813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438400"/>
            <a:ext cx="40005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4876800" y="5791200"/>
            <a:ext cx="33528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image: Courtesy </a:t>
            </a:r>
            <a:r>
              <a:rPr lang="en-US" dirty="0" err="1" smtClean="0"/>
              <a:t>Sohaib</a:t>
            </a:r>
            <a:r>
              <a:rPr lang="en-US" dirty="0" smtClean="0"/>
              <a:t> Khan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Check Processing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0118" name="Picture 6" descr="C:\Users\KASHIF\Desktop\computerVision\Fall_12\images\hdfc-bank-cheq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199" y="2676525"/>
            <a:ext cx="6206613" cy="28860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Check Processing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1138" name="Picture 2" descr="C:\Users\KASHIF\Desktop\computerVision\Fall_12\images\English_1956_Westminster_Bank_cheque_of_Doris_Ogilv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730499"/>
            <a:ext cx="6096000" cy="30381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Form Processing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63" name="Picture 3" descr="C:\Users\KASHIF\Desktop\computerVision\Fall_12\images\3de68309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8823" y="100012"/>
            <a:ext cx="5328977" cy="66817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Form Processing</a:t>
            </a:r>
          </a:p>
          <a:p>
            <a:r>
              <a:rPr lang="en-US" dirty="0" smtClean="0"/>
              <a:t> Exam Marking</a:t>
            </a:r>
          </a:p>
          <a:p>
            <a:r>
              <a:rPr lang="en-US" dirty="0" smtClean="0"/>
              <a:t> Digitizing/Storage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63" name="Picture 3" descr="C:\Users\KASHIF\Desktop\computerVision\Fall_12\images\3de68309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8823" y="100012"/>
            <a:ext cx="5328977" cy="66817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Number Plates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90114" name="AutoShape 2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http://shopping.muteyaar.org/images/hdfc-bank-cheque.jpg"/>
          <p:cNvSpPr>
            <a:spLocks noChangeAspect="1" noChangeArrowheads="1"/>
          </p:cNvSpPr>
          <p:nvPr/>
        </p:nvSpPr>
        <p:spPr bwMode="auto">
          <a:xfrm>
            <a:off x="155575" y="-1271588"/>
            <a:ext cx="5715000" cy="2657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3186" name="Picture 2" descr="C:\Users\KASHIF\Desktop\computerVision\Fall_12\images\car number pla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3764" y="2590800"/>
            <a:ext cx="5572836" cy="3733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1470</TotalTime>
  <Words>313</Words>
  <Application>Microsoft Office PowerPoint</Application>
  <PresentationFormat>On-screen Show (4:3)</PresentationFormat>
  <Paragraphs>160</Paragraphs>
  <Slides>32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Flow</vt:lpstr>
      <vt:lpstr>Computer Vision</vt:lpstr>
      <vt:lpstr>Computer Vision</vt:lpstr>
      <vt:lpstr>Computer Vision</vt:lpstr>
      <vt:lpstr>Computer Vision</vt:lpstr>
      <vt:lpstr>OCR</vt:lpstr>
      <vt:lpstr>OCR</vt:lpstr>
      <vt:lpstr>OCR</vt:lpstr>
      <vt:lpstr>OCR</vt:lpstr>
      <vt:lpstr>OCR</vt:lpstr>
      <vt:lpstr>Mars Rover</vt:lpstr>
      <vt:lpstr>Self Driving Cars</vt:lpstr>
      <vt:lpstr>Google Car</vt:lpstr>
      <vt:lpstr>Quality Control</vt:lpstr>
      <vt:lpstr>Land Cover</vt:lpstr>
      <vt:lpstr>Visual Passwords</vt:lpstr>
      <vt:lpstr>Activity Recognition</vt:lpstr>
      <vt:lpstr>Quick Tour of the course</vt:lpstr>
      <vt:lpstr>Quick Tour of the course</vt:lpstr>
      <vt:lpstr>Quick Tour of the course</vt:lpstr>
      <vt:lpstr>Quick Tour of the course</vt:lpstr>
      <vt:lpstr>Quick Tour of the course</vt:lpstr>
      <vt:lpstr>Quick Tour of the course</vt:lpstr>
      <vt:lpstr>Quick Tour of the course</vt:lpstr>
      <vt:lpstr>Quick Tour of the course</vt:lpstr>
      <vt:lpstr>Quick Tour of the course</vt:lpstr>
      <vt:lpstr>Quick Tour of the course</vt:lpstr>
      <vt:lpstr>Quick Tour of the course</vt:lpstr>
      <vt:lpstr>Quick Tour of the course</vt:lpstr>
      <vt:lpstr>Quick Tour of the course</vt:lpstr>
      <vt:lpstr>Recitations</vt:lpstr>
      <vt:lpstr>Grading Policy</vt:lpstr>
      <vt:lpstr>Reading Material/Books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SSPDs</dc:creator>
  <cp:lastModifiedBy>KASHIF</cp:lastModifiedBy>
  <cp:revision>507</cp:revision>
  <dcterms:created xsi:type="dcterms:W3CDTF">1601-01-01T00:00:00Z</dcterms:created>
  <dcterms:modified xsi:type="dcterms:W3CDTF">2012-10-10T09:21:17Z</dcterms:modified>
</cp:coreProperties>
</file>